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3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0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00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24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2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46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7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5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59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9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3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63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FFE05-B646-4D68-9AC7-E78C3E23FC0A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6C0C7-7230-42C7-8F96-A51BCED02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4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7522" y="399032"/>
            <a:ext cx="9144000" cy="110222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7522" y="1842448"/>
            <a:ext cx="9280478" cy="34153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Повелительно-желательное наклонение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Инфинитив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41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8491" y="1858328"/>
            <a:ext cx="5651310" cy="448627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 бывает однословные и двухсловные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покупать,брать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tmek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идти,уходить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rmak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спрашивать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1" y="1903096"/>
            <a:ext cx="5485262" cy="448627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двухсловных глаголах второе слово является вспомогательным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Yardım</a:t>
            </a:r>
            <a:r>
              <a:rPr lang="en-US" dirty="0" smtClean="0"/>
              <a:t> </a:t>
            </a:r>
            <a:r>
              <a:rPr lang="en-US" dirty="0" err="1" smtClean="0"/>
              <a:t>etmek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помогать</a:t>
            </a:r>
          </a:p>
          <a:p>
            <a:pPr marL="0" indent="0">
              <a:buNone/>
            </a:pPr>
            <a:r>
              <a:rPr lang="en-US" dirty="0"/>
              <a:t>Kahvaltı </a:t>
            </a:r>
            <a:r>
              <a:rPr lang="en-US" dirty="0" err="1" smtClean="0"/>
              <a:t>yapmak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завтракать </a:t>
            </a:r>
          </a:p>
          <a:p>
            <a:pPr marL="0" indent="0">
              <a:buNone/>
            </a:pPr>
            <a:r>
              <a:rPr lang="en-US" dirty="0" err="1" smtClean="0"/>
              <a:t>Yemek</a:t>
            </a:r>
            <a:r>
              <a:rPr lang="en-US" dirty="0" smtClean="0"/>
              <a:t> </a:t>
            </a:r>
            <a:r>
              <a:rPr lang="en-US" dirty="0" err="1" smtClean="0"/>
              <a:t>yemek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</a:t>
            </a:r>
            <a:r>
              <a:rPr lang="ru-RU" dirty="0" err="1" smtClean="0"/>
              <a:t>кушать,есть</a:t>
            </a:r>
            <a:endParaRPr lang="ru-RU" dirty="0" smtClean="0"/>
          </a:p>
          <a:p>
            <a:pPr marL="0" indent="0">
              <a:buNone/>
            </a:pPr>
            <a:r>
              <a:rPr lang="en-US" dirty="0" err="1" smtClean="0"/>
              <a:t>Oyun</a:t>
            </a:r>
            <a:r>
              <a:rPr lang="en-US" dirty="0" smtClean="0"/>
              <a:t> </a:t>
            </a:r>
            <a:r>
              <a:rPr lang="en-US" dirty="0" err="1" smtClean="0"/>
              <a:t>oynamak</a:t>
            </a:r>
            <a:r>
              <a:rPr lang="ru-RU" dirty="0" smtClean="0"/>
              <a:t> </a:t>
            </a:r>
            <a:r>
              <a:rPr lang="en-US" dirty="0" smtClean="0"/>
              <a:t>-</a:t>
            </a:r>
            <a:r>
              <a:rPr lang="ru-RU" dirty="0" smtClean="0"/>
              <a:t> играть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020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68618"/>
            <a:ext cx="10515600" cy="101822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Повелительно-желательное наклонение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828801"/>
            <a:ext cx="10814050" cy="4260850"/>
          </a:xfrm>
        </p:spPr>
        <p:txBody>
          <a:bodyPr/>
          <a:lstStyle/>
          <a:p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Желательное наклонение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единственного числа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переводится,как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«сделаю-ка я что-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то»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помогу-ка я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тебе,пойду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 я в кино.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для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множественного,как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«давайте сделаем что-либо»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давайте пойдем сегодня в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кино,давайте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будем спорить.</a:t>
            </a:r>
          </a:p>
          <a:p>
            <a:pPr algn="ctr"/>
            <a:endParaRPr lang="ru-RU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+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(y)-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ayım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eyim</a:t>
            </a:r>
            <a:endParaRPr lang="ru-RU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СНОВА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alım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22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83859"/>
            <a:ext cx="10515600" cy="123158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844041"/>
            <a:ext cx="10841990" cy="4245610"/>
          </a:xfrm>
        </p:spPr>
        <p:txBody>
          <a:bodyPr>
            <a:normAutofit/>
          </a:bodyPr>
          <a:lstStyle/>
          <a:p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Ablam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alıyor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покупает новую машину.</a:t>
            </a:r>
            <a:endParaRPr lang="en-US" sz="3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de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kendime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 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Куплю-ка я себе тоже машину.</a:t>
            </a:r>
          </a:p>
          <a:p>
            <a:endParaRPr lang="en-US" sz="3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Haydi,bu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akşam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tiyatroya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</a:t>
            </a:r>
            <a:r>
              <a:rPr lang="en-US" sz="3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сегодня вечером пойдем в театр</a:t>
            </a:r>
          </a:p>
          <a:p>
            <a:endParaRPr lang="en-US" sz="3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Желательное наклонение для множественного число часто употребляется со словом </a:t>
            </a:r>
            <a:r>
              <a:rPr lang="en-US" sz="30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Haydi</a:t>
            </a:r>
            <a:r>
              <a:rPr lang="ru-RU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(Давайте)</a:t>
            </a:r>
            <a:endParaRPr lang="en-US" sz="3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956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06083"/>
            <a:ext cx="9144000" cy="995997"/>
          </a:xfrm>
        </p:spPr>
        <p:txBody>
          <a:bodyPr>
            <a:normAutofit/>
          </a:bodyPr>
          <a:lstStyle/>
          <a:p>
            <a:pPr algn="l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Повелительное наклонение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8620" y="1752600"/>
            <a:ext cx="11414760" cy="495300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--</a:t>
            </a:r>
          </a:p>
          <a:p>
            <a:pPr algn="l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     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основа глагола  +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(y)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/ıniz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800" baseline="300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nla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Odadan  çık!-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Выйди из комнаты!                                                                                             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Ekmek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alsın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он купит хлеб.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Burada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alçak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konuşum(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konuşunuz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)!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говорите тихим голосов!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gelsinler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-Пусть они подойдут ко мне.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04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280" y="487680"/>
            <a:ext cx="10890250" cy="868680"/>
          </a:xfrm>
        </p:spPr>
        <p:txBody>
          <a:bodyPr>
            <a:noAutofit/>
          </a:bodyPr>
          <a:lstStyle/>
          <a:p>
            <a:r>
              <a:rPr lang="ru-RU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Отрицательная,вопросительная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вопросительно отрицательная формы повелительно-желательного наклонения.</a:t>
            </a: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440" y="1905000"/>
            <a:ext cx="10875010" cy="44958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Sence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araba alay</a:t>
            </a:r>
            <a:r>
              <a:rPr lang="en-US" sz="3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ım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По-твоему,купить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мне машину?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Benimle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разговаривай со мной!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gazeteyi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он не покупает эту газету.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akşam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sinemaya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</a:t>
            </a:r>
            <a:r>
              <a:rPr lang="en-US" sz="3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Пойдем сегодня вечером в кино?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odada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sigara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</a:t>
            </a:r>
            <a:r>
              <a:rPr lang="en-US" sz="3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3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yin</a:t>
            </a:r>
            <a:r>
              <a:rPr lang="en-US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курите в этой комнате!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Sabah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erken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kalks</a:t>
            </a:r>
            <a:r>
              <a:rPr lang="en-US" sz="3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ınlar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Утром им надо рано встать?(Пусть они встанут утром рано?)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4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730" y="380367"/>
            <a:ext cx="10515600" cy="869313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Неопределенная форма глагола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инфинитив</a:t>
            </a:r>
            <a:endParaRPr lang="ru-RU" sz="4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3880" y="1508760"/>
            <a:ext cx="10722610" cy="498348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инфинитив очень легко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распознать.В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любом словаре глаголы-это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слова,заканчивающиемся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аффикс инфинитива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(ударный)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покупать,брать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идти,уходить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спрашивать</a:t>
            </a:r>
          </a:p>
          <a:p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любить</a:t>
            </a:r>
          </a:p>
          <a:p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24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38443"/>
            <a:ext cx="9144000" cy="8740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на -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8160" y="1371600"/>
            <a:ext cx="11041380" cy="4770120"/>
          </a:xfrm>
        </p:spPr>
        <p:txBody>
          <a:bodyPr>
            <a:normAutofit/>
          </a:bodyPr>
          <a:lstStyle/>
          <a:p>
            <a:pPr algn="l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время на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употребляется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действие происходит в настоящий момент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иду в школу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.Ben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okula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gidi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глаголами движения в значении будущего времени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Сегодня вечерам я иду в кино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sinemaya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gidi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Видите,во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всех случаях и в русском языке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 «идти»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тоже стоит в настоящем времени.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64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304799"/>
            <a:ext cx="11125200" cy="1569721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образуется присоединением к основе глагола аффикса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(который не подчиняется гармонии гласных) и личных аффиксов сказуемости 1ой степени(которые как раз закону гармонии подчиняются и после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принимают гласную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3440" y="2138998"/>
            <a:ext cx="10744200" cy="4353242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основа+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(ı</a:t>
            </a:r>
            <a:r>
              <a:rPr lang="en-US" sz="32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аф-сф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сказ.1-ой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endParaRPr lang="ru-RU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okumak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-читать</a:t>
            </a: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основу слова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прибавляем аффикс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затем,как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 случае с существительными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прилагательными,склоняем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лицам,прибавляя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аффиксы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</a:t>
            </a:r>
            <a:r>
              <a:rPr lang="en-US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читаю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okuyor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читаешь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okuyor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читает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okuyor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читаем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okuyor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sunuz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читаете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okuyor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читают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07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170" y="490538"/>
            <a:ext cx="10750550" cy="167354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основа глагола заканчивается на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согласный,то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нею и аффиксом настоящего времени-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узкий гласный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(ı,u,i,ü)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которого определяется качеством последнего гласного основы(по закону гармонии)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170" y="2407920"/>
            <a:ext cx="10637520" cy="3825239"/>
          </a:xfrm>
        </p:spPr>
        <p:txBody>
          <a:bodyPr>
            <a:normAutofit/>
          </a:bodyPr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-делать 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 основу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yap-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.Она заканчивается на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согласный,значит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стоять одно из гласных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ı,u,i,ü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Смотрим на последнюю( и  в нашем случае единственную)гласную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основы.Это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гласная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,после которой по закону гармонии гласных должна идти гласная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основе я прибавляю гласную и аффикс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16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85155"/>
          </a:xfrm>
        </p:spPr>
        <p:txBody>
          <a:bodyPr>
            <a:norm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yapmak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– Ben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yap+I+yor+um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делаю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bilmek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– Sen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bil+i+yor+sun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знаешь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gülmek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O+gül+ü+yor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смеется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konuşmak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Biz+konuş+u+yor+uz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разговариваем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görmek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gör+ü+yor+sunuz -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видите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39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2440" y="213360"/>
            <a:ext cx="11445240" cy="164592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присоединении аффикса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основам,оканчивающимся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широкие гласные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,последние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переходят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соотвественно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узкий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губные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(если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слоге есть губные гласные)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360" y="2164080"/>
            <a:ext cx="10073640" cy="30937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 - Ben baş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yorum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начинаю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Sen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yorsun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говоришь 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oyn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O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oyn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играет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söyl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mek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Biz söyl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yoruz 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говорим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18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55680" cy="5319395"/>
          </a:xfrm>
        </p:spPr>
        <p:txBody>
          <a:bodyPr>
            <a:normAutofit/>
          </a:bodyPr>
          <a:lstStyle/>
          <a:p>
            <a:pPr algn="ctr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в первом слоге основы глагола имеется губная гласная,та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в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oyna-oyn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играет,танцует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topla-topl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/собирает/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söyle-söyl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/говорит/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yükle-yükl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/грузит/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7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6860" y="238443"/>
            <a:ext cx="9144000" cy="7673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Ещё 3 маленьких заметки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" y="1005840"/>
            <a:ext cx="11734800" cy="5593080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/>
              <a:t>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1.Личные аффиксы сказуемости уже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показывают,кто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совершает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действие.Поэтому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предложении личные местоимения часто опускаются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                                                                       </a:t>
            </a:r>
          </a:p>
          <a:p>
            <a:pPr algn="l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her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sabah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kahvaltı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yapıyorum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=Her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sabah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kahvaltı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yapıyorum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утро(я) завтракаю</a:t>
            </a:r>
          </a:p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2.В третьем лиц множественном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,если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действие совершается неодушевленным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предметом,</a:t>
            </a:r>
            <a:r>
              <a:rPr lang="ru-RU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lar/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ler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глаголе опускается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действие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осуществяется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одушевленным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предметом,то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возможны два варианта-с и без аффикса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Yolcular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durakta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bekliyor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(lar)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путишественники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ждут на остановке</a:t>
            </a:r>
          </a:p>
          <a:p>
            <a:pPr algn="l"/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Otobüsler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durakta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bekliyor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 ждут на остановке</a:t>
            </a:r>
          </a:p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прибавлении аффикса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словам 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слова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-,et-,tat-,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seyret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kaybet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буква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 в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априме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p: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mek-gi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iyorum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499"/>
            <a:ext cx="10933430" cy="80486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форма глагола в настоящем времени</a:t>
            </a:r>
            <a:endParaRPr lang="ru-RU" sz="3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9080" y="1234440"/>
            <a:ext cx="11506200" cy="5455920"/>
          </a:xfrm>
        </p:spPr>
        <p:txBody>
          <a:bodyPr>
            <a:normAutofit fontScale="92500" lnSpcReduction="10000"/>
          </a:bodyPr>
          <a:lstStyle/>
          <a:p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Корень слова (например,</a:t>
            </a:r>
            <a:r>
              <a:rPr lang="en-US" sz="2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)+отрицательная частица ( </a:t>
            </a:r>
            <a:r>
              <a:rPr lang="en-US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четырех вариантах по закону гармонии(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-mı,-mi,-mu,-</a:t>
            </a:r>
            <a:r>
              <a:rPr lang="en-US" sz="2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))+аффикс настоящего времени(</a:t>
            </a:r>
            <a:r>
              <a:rPr lang="en-US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аффикс сказуемой 1-ой степени(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-um,-sun…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ОСНОВА+</a:t>
            </a:r>
            <a:r>
              <a:rPr 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n-US" sz="27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7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аффиксы</a:t>
            </a:r>
          </a:p>
          <a:p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Отрицательная частица </a:t>
            </a:r>
            <a:r>
              <a:rPr lang="en-US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n-US" sz="2700" b="1" baseline="30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7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безударная,а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ударение падает на слог перед ней.</a:t>
            </a:r>
          </a:p>
          <a:p>
            <a:r>
              <a:rPr lang="en-US" sz="27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yazmamak</a:t>
            </a:r>
            <a:r>
              <a:rPr lang="en-US" sz="2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писать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отрицательном инфинитиве просто перед-</a:t>
            </a:r>
            <a:r>
              <a:rPr lang="en-US" sz="2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sz="2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пишется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ma/me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yaz-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-um</a:t>
            </a:r>
          </a:p>
          <a:p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yaz-mı-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-sun</a:t>
            </a:r>
          </a:p>
          <a:p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yaz-mı-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endParaRPr lang="en-US" sz="2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yaz-mı-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endParaRPr lang="en-US" sz="2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yaz-mı-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sunuz</a:t>
            </a:r>
            <a:endParaRPr lang="en-US" sz="2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yaz-mı-</a:t>
            </a:r>
            <a:r>
              <a:rPr lang="en-US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-lar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281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970" y="170499"/>
            <a:ext cx="10515600" cy="11096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Вопросительная форма глагола в настоящем времени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970" y="1447801"/>
            <a:ext cx="10698480" cy="4641850"/>
          </a:xfrm>
        </p:spPr>
        <p:txBody>
          <a:bodyPr/>
          <a:lstStyle/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ОСНОВА+(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mu+(y)+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аффиксы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 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 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sunuz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mı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Evet,biraz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biliyoruz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5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08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46699"/>
            <a:ext cx="10515600" cy="11858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настоящего времени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54999"/>
              </p:ext>
            </p:extLst>
          </p:nvPr>
        </p:nvGraphicFramePr>
        <p:xfrm>
          <a:off x="716280" y="1706883"/>
          <a:ext cx="11064239" cy="47701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4376"/>
                <a:gridCol w="1935544"/>
                <a:gridCol w="2286000"/>
                <a:gridCol w="2486459"/>
                <a:gridCol w="3121860"/>
              </a:tblGrid>
              <a:tr h="582014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Наст.вр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Отрицат.форма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Вопрос.форма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Отриц-вопрос.форма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601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yum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601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201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mu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mu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601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Sevi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yuz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601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Sevi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sunuz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sunuz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201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Onlar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mı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</a:t>
                      </a:r>
                      <a:r>
                        <a:rPr lang="en-US" sz="24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miyor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mı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96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976</Words>
  <Application>Microsoft Office PowerPoint</Application>
  <PresentationFormat>Широкоэкранный</PresentationFormat>
  <Paragraphs>148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Урок 3</vt:lpstr>
      <vt:lpstr>Глагол</vt:lpstr>
      <vt:lpstr>Повелительно-желательное наклонение </vt:lpstr>
      <vt:lpstr>Например</vt:lpstr>
      <vt:lpstr>Повелительное наклонение </vt:lpstr>
      <vt:lpstr>Отрицательная,вопросительная и вопросительно отрицательная формы повелительно-желательного наклонения.</vt:lpstr>
      <vt:lpstr>Неопределенная форма глагола инфинитив</vt:lpstr>
      <vt:lpstr>Настоящее время на - YOR</vt:lpstr>
      <vt:lpstr>Настоящее время образуется присоединением к основе глагола аффикса -yor (который не подчиняется гармонии гласных) и личных аффиксов сказуемости 1ой степени(которые как раз закону гармонии подчиняются и после -yor принимают гласную u):</vt:lpstr>
      <vt:lpstr>Если основа глагола заканчивается на согласный,то между нею и аффиксом настоящего времени-yor возникает узкий гласный(ı,u,i,ü), вид которого определяется качеством последнего гласного основы(по закону гармонии)</vt:lpstr>
      <vt:lpstr>Итак:   yapmak  – Ben yap+I+yor+um - я делаю bilmek    – Sen bil+i+yor+sun - ты знаешь gülmek  –   O+gül+ü+yor - он смеется konuşmak – Biz+konuş+u+yor+uz - мы разговариваем görmek – Siz gör+ü+yor+sunuz - вы видите </vt:lpstr>
      <vt:lpstr>При присоединении аффикса -yor к основам,оканчивающимся на широкие гласные а или е,последние переходят соотвественно в узкий ı или i или губные u или ü (если в предыдyщем слоге есть губные гласные)</vt:lpstr>
      <vt:lpstr>Если же в первом слоге основы глагола имеется губная гласная,та a переходит в u, а e - в u ü  oyna-oynuyort  /играет,танцует/ topla-topluyor   /собирает/ söyle-söylüyor   /говорит/ yükle-yüklüyor  /грузит/ </vt:lpstr>
      <vt:lpstr>Ещё 3 маленьких заметки</vt:lpstr>
      <vt:lpstr>Отрицательная форма глагола в настоящем времени</vt:lpstr>
      <vt:lpstr>Вопросительная форма глагола в настоящем времени</vt:lpstr>
      <vt:lpstr>Таблица настоящего времени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</dc:title>
  <dc:creator>PC2019</dc:creator>
  <cp:lastModifiedBy>PC2019</cp:lastModifiedBy>
  <cp:revision>28</cp:revision>
  <dcterms:created xsi:type="dcterms:W3CDTF">2022-01-27T17:27:19Z</dcterms:created>
  <dcterms:modified xsi:type="dcterms:W3CDTF">2022-02-01T17:31:05Z</dcterms:modified>
</cp:coreProperties>
</file>